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7" r:id="rId2"/>
    <p:sldId id="269" r:id="rId3"/>
    <p:sldId id="270" r:id="rId4"/>
    <p:sldId id="271" r:id="rId5"/>
    <p:sldId id="258" r:id="rId6"/>
    <p:sldId id="259" r:id="rId7"/>
    <p:sldId id="263" r:id="rId8"/>
    <p:sldId id="264" r:id="rId9"/>
    <p:sldId id="272" r:id="rId10"/>
    <p:sldId id="273" r:id="rId11"/>
    <p:sldId id="275" r:id="rId12"/>
    <p:sldId id="27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p:cViewPr varScale="1">
        <p:scale>
          <a:sx n="69" d="100"/>
          <a:sy n="69" d="100"/>
        </p:scale>
        <p:origin x="-144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F516AA5C-B1F2-4ED9-8A9D-819D1E1B678D}" type="datetimeFigureOut">
              <a:rPr lang="en-IE" smtClean="0"/>
              <a:t>06/11/2017</a:t>
            </a:fld>
            <a:endParaRPr lang="en-IE"/>
          </a:p>
        </p:txBody>
      </p:sp>
      <p:sp>
        <p:nvSpPr>
          <p:cNvPr id="17" name="Footer Placeholder 16"/>
          <p:cNvSpPr>
            <a:spLocks noGrp="1"/>
          </p:cNvSpPr>
          <p:nvPr>
            <p:ph type="ftr" sz="quarter" idx="11"/>
          </p:nvPr>
        </p:nvSpPr>
        <p:spPr/>
        <p:txBody>
          <a:bodyPr/>
          <a:lstStyle/>
          <a:p>
            <a:endParaRPr lang="en-IE"/>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C144E13F-0E51-4F17-AE87-491000CB161D}" type="slidenum">
              <a:rPr lang="en-IE" smtClean="0"/>
              <a:t>‹#›</a:t>
            </a:fld>
            <a:endParaRPr lang="en-IE"/>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516AA5C-B1F2-4ED9-8A9D-819D1E1B678D}" type="datetimeFigureOut">
              <a:rPr lang="en-IE" smtClean="0"/>
              <a:t>06/11/2017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4E13F-0E51-4F17-AE87-491000CB161D}" type="slidenum">
              <a:rPr lang="en-IE" smtClean="0"/>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516AA5C-B1F2-4ED9-8A9D-819D1E1B678D}" type="datetimeFigureOut">
              <a:rPr lang="en-IE" smtClean="0"/>
              <a:t>06/11/2017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4E13F-0E51-4F17-AE87-491000CB161D}" type="slidenum">
              <a:rPr lang="en-IE" smtClean="0"/>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F516AA5C-B1F2-4ED9-8A9D-819D1E1B678D}" type="datetimeFigureOut">
              <a:rPr lang="en-IE" smtClean="0"/>
              <a:t>06/11/2017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4E13F-0E51-4F17-AE87-491000CB161D}" type="slidenum">
              <a:rPr lang="en-IE" smtClean="0"/>
              <a:t>‹#›</a:t>
            </a:fld>
            <a:endParaRPr lang="en-IE"/>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516AA5C-B1F2-4ED9-8A9D-819D1E1B678D}" type="datetimeFigureOut">
              <a:rPr lang="en-IE" smtClean="0"/>
              <a:t>06/11/2017</a:t>
            </a:fld>
            <a:endParaRPr lang="en-IE"/>
          </a:p>
        </p:txBody>
      </p:sp>
      <p:sp>
        <p:nvSpPr>
          <p:cNvPr id="5" name="Footer Placeholder 4"/>
          <p:cNvSpPr>
            <a:spLocks noGrp="1"/>
          </p:cNvSpPr>
          <p:nvPr>
            <p:ph type="ftr" sz="quarter" idx="11"/>
          </p:nvPr>
        </p:nvSpPr>
        <p:spPr>
          <a:xfrm>
            <a:off x="800100" y="6172200"/>
            <a:ext cx="4000500" cy="457200"/>
          </a:xfrm>
        </p:spPr>
        <p:txBody>
          <a:bodyPr/>
          <a:lstStyle/>
          <a:p>
            <a:endParaRPr lang="en-IE"/>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C144E13F-0E51-4F17-AE87-491000CB161D}" type="slidenum">
              <a:rPr lang="en-IE" smtClean="0"/>
              <a:t>‹#›</a:t>
            </a:fld>
            <a:endParaRPr lang="en-IE"/>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516AA5C-B1F2-4ED9-8A9D-819D1E1B678D}" type="datetimeFigureOut">
              <a:rPr lang="en-IE" smtClean="0"/>
              <a:t>06/11/2017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4E13F-0E51-4F17-AE87-491000CB161D}" type="slidenum">
              <a:rPr lang="en-IE" smtClean="0"/>
              <a:t>‹#›</a:t>
            </a:fld>
            <a:endParaRPr lang="en-IE"/>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516AA5C-B1F2-4ED9-8A9D-819D1E1B678D}" type="datetimeFigureOut">
              <a:rPr lang="en-IE" smtClean="0"/>
              <a:t>06/11/2017</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144E13F-0E51-4F17-AE87-491000CB161D}" type="slidenum">
              <a:rPr lang="en-IE" smtClean="0"/>
              <a:t>‹#›</a:t>
            </a:fld>
            <a:endParaRPr lang="en-IE"/>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516AA5C-B1F2-4ED9-8A9D-819D1E1B678D}" type="datetimeFigureOut">
              <a:rPr lang="en-IE" smtClean="0"/>
              <a:t>06/11/2017</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144E13F-0E51-4F17-AE87-491000CB161D}" type="slidenum">
              <a:rPr lang="en-IE" smtClean="0"/>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6AA5C-B1F2-4ED9-8A9D-819D1E1B678D}" type="datetimeFigureOut">
              <a:rPr lang="en-IE" smtClean="0"/>
              <a:t>06/11/2017</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144E13F-0E51-4F17-AE87-491000CB161D}" type="slidenum">
              <a:rPr lang="en-IE" smtClean="0"/>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516AA5C-B1F2-4ED9-8A9D-819D1E1B678D}" type="datetimeFigureOut">
              <a:rPr lang="en-IE" smtClean="0"/>
              <a:t>06/11/2017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4E13F-0E51-4F17-AE87-491000CB161D}" type="slidenum">
              <a:rPr lang="en-IE" smtClean="0"/>
              <a:t>‹#›</a:t>
            </a:fld>
            <a:endParaRPr lang="en-IE"/>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516AA5C-B1F2-4ED9-8A9D-819D1E1B678D}" type="datetimeFigureOut">
              <a:rPr lang="en-IE" smtClean="0"/>
              <a:t>06/11/2017</a:t>
            </a:fld>
            <a:endParaRPr lang="en-IE"/>
          </a:p>
        </p:txBody>
      </p:sp>
      <p:sp>
        <p:nvSpPr>
          <p:cNvPr id="6" name="Footer Placeholder 5"/>
          <p:cNvSpPr>
            <a:spLocks noGrp="1"/>
          </p:cNvSpPr>
          <p:nvPr>
            <p:ph type="ftr" sz="quarter" idx="11"/>
          </p:nvPr>
        </p:nvSpPr>
        <p:spPr>
          <a:xfrm>
            <a:off x="914400" y="6172200"/>
            <a:ext cx="3886200" cy="457200"/>
          </a:xfrm>
        </p:spPr>
        <p:txBody>
          <a:bodyPr/>
          <a:lstStyle/>
          <a:p>
            <a:endParaRPr lang="en-IE"/>
          </a:p>
        </p:txBody>
      </p:sp>
      <p:sp>
        <p:nvSpPr>
          <p:cNvPr id="7" name="Slide Number Placeholder 6"/>
          <p:cNvSpPr>
            <a:spLocks noGrp="1"/>
          </p:cNvSpPr>
          <p:nvPr>
            <p:ph type="sldNum" sz="quarter" idx="12"/>
          </p:nvPr>
        </p:nvSpPr>
        <p:spPr>
          <a:xfrm>
            <a:off x="146304" y="6208776"/>
            <a:ext cx="457200" cy="457200"/>
          </a:xfrm>
        </p:spPr>
        <p:txBody>
          <a:bodyPr/>
          <a:lstStyle/>
          <a:p>
            <a:fld id="{C144E13F-0E51-4F17-AE87-491000CB161D}" type="slidenum">
              <a:rPr lang="en-IE" smtClean="0"/>
              <a:t>‹#›</a:t>
            </a:fld>
            <a:endParaRPr lang="en-IE"/>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F516AA5C-B1F2-4ED9-8A9D-819D1E1B678D}" type="datetimeFigureOut">
              <a:rPr lang="en-IE" smtClean="0"/>
              <a:t>06/11/2017</a:t>
            </a:fld>
            <a:endParaRPr lang="en-IE"/>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IE"/>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C144E13F-0E51-4F17-AE87-491000CB161D}" type="slidenum">
              <a:rPr lang="en-IE" smtClean="0"/>
              <a:t>‹#›</a:t>
            </a:fld>
            <a:endParaRPr lang="en-IE"/>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84" y="-315416"/>
            <a:ext cx="8761199" cy="1143000"/>
          </a:xfrm>
        </p:spPr>
        <p:txBody>
          <a:bodyPr>
            <a:normAutofit/>
          </a:bodyPr>
          <a:lstStyle/>
          <a:p>
            <a:pPr algn="ctr"/>
            <a:r>
              <a:rPr lang="en-IE" sz="3600" b="1" dirty="0" smtClean="0">
                <a:solidFill>
                  <a:schemeClr val="accent1">
                    <a:lumMod val="75000"/>
                  </a:schemeClr>
                </a:solidFill>
              </a:rPr>
              <a:t>St. Joseph, St. </a:t>
            </a:r>
            <a:r>
              <a:rPr lang="en-IE" sz="3600" b="1" dirty="0" err="1" smtClean="0">
                <a:solidFill>
                  <a:schemeClr val="accent1">
                    <a:lumMod val="75000"/>
                  </a:schemeClr>
                </a:solidFill>
              </a:rPr>
              <a:t>Benildus</a:t>
            </a:r>
            <a:r>
              <a:rPr lang="en-IE" sz="3600" b="1" dirty="0" smtClean="0">
                <a:solidFill>
                  <a:schemeClr val="accent1">
                    <a:lumMod val="75000"/>
                  </a:schemeClr>
                </a:solidFill>
              </a:rPr>
              <a:t> &amp; St. Mary’s Parish </a:t>
            </a:r>
            <a:endParaRPr lang="en-IE" sz="3600" b="1" dirty="0">
              <a:solidFill>
                <a:schemeClr val="accent1">
                  <a:lumMod val="75000"/>
                </a:schemeClr>
              </a:solidFill>
            </a:endParaRPr>
          </a:p>
        </p:txBody>
      </p:sp>
      <p:sp>
        <p:nvSpPr>
          <p:cNvPr id="4" name="Content Placeholder 3"/>
          <p:cNvSpPr>
            <a:spLocks noGrp="1"/>
          </p:cNvSpPr>
          <p:nvPr>
            <p:ph sz="quarter" idx="2"/>
          </p:nvPr>
        </p:nvSpPr>
        <p:spPr>
          <a:xfrm>
            <a:off x="3341496" y="5949280"/>
            <a:ext cx="7285543" cy="4525963"/>
          </a:xfrm>
        </p:spPr>
        <p:txBody>
          <a:bodyPr>
            <a:normAutofit/>
          </a:bodyPr>
          <a:lstStyle/>
          <a:p>
            <a:pPr marL="0" indent="0" algn="ctr">
              <a:buNone/>
            </a:pPr>
            <a:r>
              <a:rPr lang="en-IE" sz="3600" b="1" dirty="0" err="1" smtClean="0">
                <a:solidFill>
                  <a:schemeClr val="accent1">
                    <a:lumMod val="75000"/>
                  </a:schemeClr>
                </a:solidFill>
                <a:latin typeface="+mj-lt"/>
              </a:rPr>
              <a:t>Ishiara</a:t>
            </a:r>
            <a:r>
              <a:rPr lang="en-IE" sz="3600" b="1" dirty="0" smtClean="0">
                <a:solidFill>
                  <a:schemeClr val="accent1">
                    <a:lumMod val="75000"/>
                  </a:schemeClr>
                </a:solidFill>
                <a:latin typeface="+mj-lt"/>
              </a:rPr>
              <a:t> Parish, Kenya </a:t>
            </a:r>
            <a:endParaRPr lang="en-IE" sz="3600" b="1" dirty="0">
              <a:solidFill>
                <a:schemeClr val="accent1">
                  <a:lumMod val="75000"/>
                </a:schemeClr>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029313"/>
            <a:ext cx="4104456" cy="3302805"/>
          </a:xfrm>
          <a:prstGeom prst="rect">
            <a:avLst/>
          </a:prstGeom>
          <a:ln>
            <a:noFill/>
          </a:ln>
          <a:effectLst>
            <a:softEdge rad="112500"/>
          </a:effec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3579" y="2721543"/>
            <a:ext cx="3899804" cy="322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rved Down Arrow 5"/>
          <p:cNvSpPr/>
          <p:nvPr/>
        </p:nvSpPr>
        <p:spPr>
          <a:xfrm rot="1550680">
            <a:off x="3465122" y="2085567"/>
            <a:ext cx="3336918" cy="13686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7" name="TextBox 6"/>
          <p:cNvSpPr txBox="1"/>
          <p:nvPr/>
        </p:nvSpPr>
        <p:spPr>
          <a:xfrm>
            <a:off x="4644008" y="1337371"/>
            <a:ext cx="4320480" cy="769441"/>
          </a:xfrm>
          <a:prstGeom prst="rect">
            <a:avLst/>
          </a:prstGeom>
          <a:noFill/>
        </p:spPr>
        <p:txBody>
          <a:bodyPr wrap="square" rtlCol="0">
            <a:spAutoFit/>
          </a:bodyPr>
          <a:lstStyle/>
          <a:p>
            <a:r>
              <a:rPr lang="en-IE" sz="4400" dirty="0" smtClean="0"/>
              <a:t>Partnership with</a:t>
            </a:r>
            <a:r>
              <a:rPr lang="en-IE" sz="4400" dirty="0" smtClean="0"/>
              <a:t>… </a:t>
            </a:r>
            <a:endParaRPr lang="en-IE" sz="4400" dirty="0"/>
          </a:p>
        </p:txBody>
      </p:sp>
      <p:pic>
        <p:nvPicPr>
          <p:cNvPr id="13315" name="Picture 3"/>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bwMode="auto">
          <a:xfrm rot="12641757">
            <a:off x="1840071" y="3868498"/>
            <a:ext cx="3422636" cy="208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64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88840"/>
            <a:ext cx="640871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03648" y="188640"/>
            <a:ext cx="6408712" cy="1661993"/>
          </a:xfrm>
          <a:prstGeom prst="rect">
            <a:avLst/>
          </a:prstGeom>
        </p:spPr>
        <p:txBody>
          <a:bodyPr wrap="square">
            <a:spAutoFit/>
          </a:bodyPr>
          <a:lstStyle/>
          <a:p>
            <a:endParaRPr lang="en-IE" dirty="0" smtClean="0"/>
          </a:p>
          <a:p>
            <a:pPr algn="ctr"/>
            <a:r>
              <a:rPr lang="en-IE" sz="2800" dirty="0" smtClean="0"/>
              <a:t>ISHIARA O.S.A COMMUNITY WITH THE DELEGATION SUPERIOR DURING SPECIAL VISITATION ON 19TH JANUARY 2016</a:t>
            </a:r>
            <a:endParaRPr lang="en-IE" sz="2800" dirty="0"/>
          </a:p>
        </p:txBody>
      </p:sp>
    </p:spTree>
    <p:extLst>
      <p:ext uri="{BB962C8B-B14F-4D97-AF65-F5344CB8AC3E}">
        <p14:creationId xmlns:p14="http://schemas.microsoft.com/office/powerpoint/2010/main" val="134135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E" dirty="0"/>
              <a:t>Challenges faced by O.S.A community in </a:t>
            </a:r>
            <a:r>
              <a:rPr lang="en-IE" dirty="0" err="1"/>
              <a:t>Ishiara</a:t>
            </a:r>
            <a:endParaRPr lang="en-IE" dirty="0"/>
          </a:p>
        </p:txBody>
      </p:sp>
      <p:sp>
        <p:nvSpPr>
          <p:cNvPr id="3" name="Content Placeholder 2"/>
          <p:cNvSpPr>
            <a:spLocks noGrp="1"/>
          </p:cNvSpPr>
          <p:nvPr>
            <p:ph sz="quarter" idx="1"/>
          </p:nvPr>
        </p:nvSpPr>
        <p:spPr>
          <a:xfrm>
            <a:off x="683568" y="1916832"/>
            <a:ext cx="7772400" cy="4572000"/>
          </a:xfrm>
        </p:spPr>
        <p:txBody>
          <a:bodyPr/>
          <a:lstStyle/>
          <a:p>
            <a:pPr lvl="0"/>
            <a:r>
              <a:rPr lang="en-US" sz="4000" b="1" dirty="0"/>
              <a:t>The outstations are many and the access roads are poor.</a:t>
            </a:r>
            <a:endParaRPr lang="en-IE" sz="4000" dirty="0"/>
          </a:p>
          <a:p>
            <a:pPr lvl="0"/>
            <a:r>
              <a:rPr lang="en-US" sz="4000" b="1" dirty="0"/>
              <a:t>Lack of enough vehicles for movement in the parish.</a:t>
            </a:r>
            <a:endParaRPr lang="en-IE" sz="4000" dirty="0"/>
          </a:p>
          <a:p>
            <a:pPr lvl="0"/>
            <a:r>
              <a:rPr lang="en-US" sz="4000" b="1" dirty="0"/>
              <a:t>Financial constraints</a:t>
            </a:r>
            <a:r>
              <a:rPr lang="en-US" b="1" dirty="0"/>
              <a:t>.</a:t>
            </a:r>
            <a:endParaRPr lang="en-IE" dirty="0"/>
          </a:p>
          <a:p>
            <a:endParaRPr lang="en-IE" dirty="0"/>
          </a:p>
        </p:txBody>
      </p:sp>
    </p:spTree>
    <p:extLst>
      <p:ext uri="{BB962C8B-B14F-4D97-AF65-F5344CB8AC3E}">
        <p14:creationId xmlns:p14="http://schemas.microsoft.com/office/powerpoint/2010/main" val="400683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E" dirty="0"/>
              <a:t>Possible Future prospects for O.S.A mission in </a:t>
            </a:r>
            <a:r>
              <a:rPr lang="en-IE" dirty="0" err="1"/>
              <a:t>Ishiara</a:t>
            </a:r>
            <a:endParaRPr lang="en-IE" dirty="0"/>
          </a:p>
        </p:txBody>
      </p:sp>
      <p:sp>
        <p:nvSpPr>
          <p:cNvPr id="3" name="Content Placeholder 2"/>
          <p:cNvSpPr>
            <a:spLocks noGrp="1"/>
          </p:cNvSpPr>
          <p:nvPr>
            <p:ph sz="quarter" idx="1"/>
          </p:nvPr>
        </p:nvSpPr>
        <p:spPr>
          <a:xfrm>
            <a:off x="323528" y="1447800"/>
            <a:ext cx="8496944" cy="5005536"/>
          </a:xfrm>
        </p:spPr>
        <p:txBody>
          <a:bodyPr>
            <a:normAutofit lnSpcReduction="10000"/>
          </a:bodyPr>
          <a:lstStyle/>
          <a:p>
            <a:r>
              <a:rPr lang="en-IE" dirty="0"/>
              <a:t>1.	</a:t>
            </a:r>
            <a:r>
              <a:rPr lang="en-IE" sz="3200" dirty="0"/>
              <a:t>Acquiring land and building an </a:t>
            </a:r>
            <a:r>
              <a:rPr lang="en-IE" sz="3200" dirty="0" smtClean="0"/>
              <a:t>Augustinian </a:t>
            </a:r>
            <a:r>
              <a:rPr lang="en-IE" sz="3200" dirty="0"/>
              <a:t>boys </a:t>
            </a:r>
            <a:r>
              <a:rPr lang="en-IE" sz="3200" dirty="0" smtClean="0"/>
              <a:t>	secondary school</a:t>
            </a:r>
            <a:r>
              <a:rPr lang="en-IE" sz="3200" dirty="0"/>
              <a:t>.</a:t>
            </a:r>
          </a:p>
          <a:p>
            <a:r>
              <a:rPr lang="en-IE" sz="3200" dirty="0"/>
              <a:t>2.	Rental houses</a:t>
            </a:r>
          </a:p>
          <a:p>
            <a:r>
              <a:rPr lang="en-IE" sz="3200" dirty="0"/>
              <a:t>3.	Commercial poultry </a:t>
            </a:r>
          </a:p>
          <a:p>
            <a:r>
              <a:rPr lang="en-IE" sz="3200" dirty="0"/>
              <a:t>4.	Retreat centre</a:t>
            </a:r>
          </a:p>
          <a:p>
            <a:r>
              <a:rPr lang="en-IE" sz="3200" dirty="0"/>
              <a:t>5.	Computer school</a:t>
            </a:r>
          </a:p>
          <a:p>
            <a:r>
              <a:rPr lang="en-IE" sz="3200" dirty="0"/>
              <a:t>6.	Fish pond</a:t>
            </a:r>
          </a:p>
          <a:p>
            <a:r>
              <a:rPr lang="en-IE" sz="3200" dirty="0"/>
              <a:t>7.	Clinic/Dispensary in one of the outstations</a:t>
            </a:r>
          </a:p>
          <a:p>
            <a:r>
              <a:rPr lang="en-IE" sz="3200" dirty="0"/>
              <a:t>8.	Keeping local goats.</a:t>
            </a:r>
          </a:p>
          <a:p>
            <a:endParaRPr lang="en-IE" dirty="0"/>
          </a:p>
        </p:txBody>
      </p:sp>
    </p:spTree>
    <p:extLst>
      <p:ext uri="{BB962C8B-B14F-4D97-AF65-F5344CB8AC3E}">
        <p14:creationId xmlns:p14="http://schemas.microsoft.com/office/powerpoint/2010/main" val="2454681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0903" y="1052736"/>
            <a:ext cx="3971577" cy="484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86511" y="545386"/>
            <a:ext cx="3240360" cy="646331"/>
          </a:xfrm>
          <a:prstGeom prst="rect">
            <a:avLst/>
          </a:prstGeom>
          <a:noFill/>
        </p:spPr>
        <p:txBody>
          <a:bodyPr wrap="square" rtlCol="0">
            <a:spAutoFit/>
          </a:bodyPr>
          <a:lstStyle/>
          <a:p>
            <a:pPr algn="ctr"/>
            <a:r>
              <a:rPr lang="en-IE" dirty="0" smtClean="0"/>
              <a:t>THE MAIN PARISH CHURCH </a:t>
            </a:r>
            <a:endParaRPr lang="en-IE" dirty="0"/>
          </a:p>
        </p:txBody>
      </p:sp>
      <p:sp>
        <p:nvSpPr>
          <p:cNvPr id="4" name="TextBox 3"/>
          <p:cNvSpPr txBox="1"/>
          <p:nvPr/>
        </p:nvSpPr>
        <p:spPr>
          <a:xfrm>
            <a:off x="27709" y="552200"/>
            <a:ext cx="4771140" cy="5262979"/>
          </a:xfrm>
          <a:prstGeom prst="rect">
            <a:avLst/>
          </a:prstGeom>
          <a:noFill/>
        </p:spPr>
        <p:txBody>
          <a:bodyPr wrap="square" rtlCol="0">
            <a:spAutoFit/>
          </a:bodyPr>
          <a:lstStyle/>
          <a:p>
            <a:pPr algn="ctr"/>
            <a:r>
              <a:rPr lang="en-IE" sz="2800" dirty="0" smtClean="0"/>
              <a:t>The presence of the Augustinians is dated back to the early 90’s. Since then the friars have been running the parish and taking care of the pastoral, spiritual, development and educational. </a:t>
            </a:r>
          </a:p>
          <a:p>
            <a:pPr algn="ctr"/>
            <a:r>
              <a:rPr lang="en-IE" sz="2800" dirty="0" smtClean="0"/>
              <a:t>There has been a gradual growth of the friars working in this community. From the beginning, it used to be one or two friars, but presently, there are 5 friars and all are engaged in different activities. </a:t>
            </a:r>
            <a:endParaRPr lang="en-IE" sz="2800" dirty="0"/>
          </a:p>
        </p:txBody>
      </p:sp>
    </p:spTree>
    <p:extLst>
      <p:ext uri="{BB962C8B-B14F-4D97-AF65-F5344CB8AC3E}">
        <p14:creationId xmlns:p14="http://schemas.microsoft.com/office/powerpoint/2010/main" val="3484461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692" y="404664"/>
            <a:ext cx="8352928" cy="5016758"/>
          </a:xfrm>
          <a:prstGeom prst="rect">
            <a:avLst/>
          </a:prstGeom>
        </p:spPr>
        <p:txBody>
          <a:bodyPr wrap="square">
            <a:spAutoFit/>
          </a:bodyPr>
          <a:lstStyle/>
          <a:p>
            <a:pPr algn="ctr"/>
            <a:r>
              <a:rPr lang="en-IE" sz="3200" dirty="0" err="1" smtClean="0"/>
              <a:t>Ishiara</a:t>
            </a:r>
            <a:r>
              <a:rPr lang="en-IE" sz="3200" dirty="0" smtClean="0"/>
              <a:t> is in an ASAL area; therefore it is </a:t>
            </a:r>
          </a:p>
          <a:p>
            <a:pPr algn="ctr"/>
            <a:r>
              <a:rPr lang="en-IE" sz="3200" dirty="0" smtClean="0"/>
              <a:t>agro-pastoralist community. </a:t>
            </a:r>
          </a:p>
          <a:p>
            <a:pPr algn="ctr"/>
            <a:r>
              <a:rPr lang="en-IE" sz="3200" dirty="0" smtClean="0"/>
              <a:t>The annual rainfall lasts for three months and sometimes less and this makes the community vulnerable to famine and loss of livestock due long spell of drought. Being ASAL water is a problem. The Order has been receiving support from </a:t>
            </a:r>
            <a:r>
              <a:rPr lang="en-IE" sz="3200" dirty="0" err="1" smtClean="0"/>
              <a:t>Trocaire</a:t>
            </a:r>
            <a:r>
              <a:rPr lang="en-IE" sz="3200" dirty="0" smtClean="0"/>
              <a:t> (Caritas Ireland) since 1996 up to date. Tremendous change is being experienced since the irrigation water project was initiated 4 years ago that targeted 700 households.</a:t>
            </a:r>
            <a:endParaRPr lang="en-IE" sz="3200" dirty="0"/>
          </a:p>
        </p:txBody>
      </p:sp>
    </p:spTree>
    <p:extLst>
      <p:ext uri="{BB962C8B-B14F-4D97-AF65-F5344CB8AC3E}">
        <p14:creationId xmlns:p14="http://schemas.microsoft.com/office/powerpoint/2010/main" val="2005626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764704"/>
            <a:ext cx="8712968" cy="5509200"/>
          </a:xfrm>
          <a:prstGeom prst="rect">
            <a:avLst/>
          </a:prstGeom>
        </p:spPr>
        <p:txBody>
          <a:bodyPr wrap="square">
            <a:spAutoFit/>
          </a:bodyPr>
          <a:lstStyle/>
          <a:p>
            <a:pPr algn="ctr"/>
            <a:r>
              <a:rPr lang="en-IE" sz="3200" dirty="0" smtClean="0"/>
              <a:t>The parish community has 20 prayer houses.</a:t>
            </a:r>
          </a:p>
          <a:p>
            <a:pPr algn="ctr"/>
            <a:r>
              <a:rPr lang="en-IE" sz="3200" dirty="0" smtClean="0"/>
              <a:t> 15 catholic sponsored primary schools, </a:t>
            </a:r>
          </a:p>
          <a:p>
            <a:pPr algn="ctr"/>
            <a:r>
              <a:rPr lang="en-IE" sz="3200" dirty="0" smtClean="0"/>
              <a:t>5 secondary schools and 27 </a:t>
            </a:r>
            <a:r>
              <a:rPr lang="en-IE" sz="3200" dirty="0" err="1" smtClean="0"/>
              <a:t>jumuiyas</a:t>
            </a:r>
            <a:r>
              <a:rPr lang="en-IE" sz="3200" dirty="0" smtClean="0"/>
              <a:t>.</a:t>
            </a:r>
          </a:p>
          <a:p>
            <a:pPr algn="ctr"/>
            <a:endParaRPr lang="en-IE" sz="3200" dirty="0" smtClean="0"/>
          </a:p>
          <a:p>
            <a:pPr algn="ctr"/>
            <a:r>
              <a:rPr lang="en-IE" sz="3200" dirty="0" smtClean="0"/>
              <a:t>Each of priest celebrates 3 masses every Sunday. Baptism of infants is twice a year. Spiritual groups: CWA, CMA, ST. Rita, youths and PMC </a:t>
            </a:r>
          </a:p>
          <a:p>
            <a:r>
              <a:rPr lang="en-IE" sz="3200" dirty="0" smtClean="0"/>
              <a:t>(these have made pilgrimages to different spiritual places)</a:t>
            </a:r>
          </a:p>
          <a:p>
            <a:endParaRPr lang="en-IE" sz="3200" dirty="0" smtClean="0"/>
          </a:p>
          <a:p>
            <a:pPr algn="ctr"/>
            <a:r>
              <a:rPr lang="en-IE" sz="3200" dirty="0" err="1" smtClean="0"/>
              <a:t>Jumuiyas</a:t>
            </a:r>
            <a:r>
              <a:rPr lang="en-IE" sz="3200" dirty="0" smtClean="0"/>
              <a:t> have different days they meet and once a month Mass is  celebrated for them</a:t>
            </a:r>
            <a:r>
              <a:rPr lang="en-IE" sz="2800" dirty="0" smtClean="0"/>
              <a:t>.</a:t>
            </a:r>
            <a:endParaRPr lang="en-IE" sz="2800" dirty="0"/>
          </a:p>
        </p:txBody>
      </p:sp>
    </p:spTree>
    <p:extLst>
      <p:ext uri="{BB962C8B-B14F-4D97-AF65-F5344CB8AC3E}">
        <p14:creationId xmlns:p14="http://schemas.microsoft.com/office/powerpoint/2010/main" val="1163265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700808"/>
            <a:ext cx="8525415" cy="48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08478" y="1011887"/>
            <a:ext cx="6285567" cy="707886"/>
          </a:xfrm>
          <a:prstGeom prst="rect">
            <a:avLst/>
          </a:prstGeom>
        </p:spPr>
        <p:txBody>
          <a:bodyPr wrap="none">
            <a:spAutoFit/>
          </a:bodyPr>
          <a:lstStyle/>
          <a:p>
            <a:r>
              <a:rPr lang="en-IE" sz="4000" dirty="0" smtClean="0"/>
              <a:t>NTHIGIRANI PRAYER HOUSE</a:t>
            </a:r>
            <a:endParaRPr lang="en-IE" sz="4000" dirty="0"/>
          </a:p>
        </p:txBody>
      </p:sp>
      <p:sp>
        <p:nvSpPr>
          <p:cNvPr id="3" name="TextBox 2"/>
          <p:cNvSpPr txBox="1"/>
          <p:nvPr/>
        </p:nvSpPr>
        <p:spPr>
          <a:xfrm>
            <a:off x="1008814" y="188640"/>
            <a:ext cx="7560840" cy="707886"/>
          </a:xfrm>
          <a:prstGeom prst="rect">
            <a:avLst/>
          </a:prstGeom>
          <a:noFill/>
        </p:spPr>
        <p:txBody>
          <a:bodyPr wrap="square" rtlCol="0">
            <a:spAutoFit/>
          </a:bodyPr>
          <a:lstStyle/>
          <a:p>
            <a:pPr algn="ctr"/>
            <a:r>
              <a:rPr lang="en-IE" sz="4000" dirty="0" smtClean="0"/>
              <a:t>SOME OF THE 20  PRAYER HOUSE </a:t>
            </a:r>
            <a:endParaRPr lang="en-IE" sz="4000" dirty="0"/>
          </a:p>
        </p:txBody>
      </p:sp>
    </p:spTree>
    <p:extLst>
      <p:ext uri="{BB962C8B-B14F-4D97-AF65-F5344CB8AC3E}">
        <p14:creationId xmlns:p14="http://schemas.microsoft.com/office/powerpoint/2010/main" val="113755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32" y="968534"/>
            <a:ext cx="8730792" cy="490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03648" y="260648"/>
            <a:ext cx="6669262" cy="707886"/>
          </a:xfrm>
          <a:prstGeom prst="rect">
            <a:avLst/>
          </a:prstGeom>
        </p:spPr>
        <p:txBody>
          <a:bodyPr wrap="none">
            <a:spAutoFit/>
          </a:bodyPr>
          <a:lstStyle/>
          <a:p>
            <a:r>
              <a:rPr lang="en-IE" sz="4000" dirty="0" smtClean="0"/>
              <a:t>KIAMATHUKU PRAYER HOUSE</a:t>
            </a:r>
            <a:endParaRPr lang="en-IE" sz="4000" dirty="0"/>
          </a:p>
        </p:txBody>
      </p:sp>
    </p:spTree>
    <p:extLst>
      <p:ext uri="{BB962C8B-B14F-4D97-AF65-F5344CB8AC3E}">
        <p14:creationId xmlns:p14="http://schemas.microsoft.com/office/powerpoint/2010/main" val="1298906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96276"/>
            <a:ext cx="870910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02696" y="388390"/>
            <a:ext cx="2090637" cy="707886"/>
          </a:xfrm>
          <a:prstGeom prst="rect">
            <a:avLst/>
          </a:prstGeom>
        </p:spPr>
        <p:txBody>
          <a:bodyPr wrap="none">
            <a:spAutoFit/>
          </a:bodyPr>
          <a:lstStyle/>
          <a:p>
            <a:r>
              <a:rPr lang="en-IE" sz="4000" dirty="0" smtClean="0"/>
              <a:t>KYENIRE</a:t>
            </a:r>
            <a:endParaRPr lang="en-IE" sz="4000" dirty="0"/>
          </a:p>
        </p:txBody>
      </p:sp>
    </p:spTree>
    <p:extLst>
      <p:ext uri="{BB962C8B-B14F-4D97-AF65-F5344CB8AC3E}">
        <p14:creationId xmlns:p14="http://schemas.microsoft.com/office/powerpoint/2010/main" val="3582638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36" y="832892"/>
            <a:ext cx="8843971" cy="497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91880" y="125006"/>
            <a:ext cx="2617640" cy="707886"/>
          </a:xfrm>
          <a:prstGeom prst="rect">
            <a:avLst/>
          </a:prstGeom>
        </p:spPr>
        <p:txBody>
          <a:bodyPr wrap="none">
            <a:spAutoFit/>
          </a:bodyPr>
          <a:lstStyle/>
          <a:p>
            <a:r>
              <a:rPr lang="en-IE" sz="4000" dirty="0" smtClean="0"/>
              <a:t>MANG’OTE</a:t>
            </a:r>
            <a:endParaRPr lang="en-IE" sz="4000" dirty="0"/>
          </a:p>
        </p:txBody>
      </p:sp>
    </p:spTree>
    <p:extLst>
      <p:ext uri="{BB962C8B-B14F-4D97-AF65-F5344CB8AC3E}">
        <p14:creationId xmlns:p14="http://schemas.microsoft.com/office/powerpoint/2010/main" val="1351005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96526"/>
            <a:ext cx="8778950" cy="526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08894" y="188640"/>
            <a:ext cx="1569789" cy="707886"/>
          </a:xfrm>
          <a:prstGeom prst="rect">
            <a:avLst/>
          </a:prstGeom>
        </p:spPr>
        <p:txBody>
          <a:bodyPr wrap="none">
            <a:spAutoFit/>
          </a:bodyPr>
          <a:lstStyle/>
          <a:p>
            <a:r>
              <a:rPr lang="en-IE" sz="4000" dirty="0" smtClean="0"/>
              <a:t>MBACI</a:t>
            </a:r>
            <a:endParaRPr lang="en-IE" sz="4000" dirty="0"/>
          </a:p>
        </p:txBody>
      </p:sp>
    </p:spTree>
    <p:extLst>
      <p:ext uri="{BB962C8B-B14F-4D97-AF65-F5344CB8AC3E}">
        <p14:creationId xmlns:p14="http://schemas.microsoft.com/office/powerpoint/2010/main" val="12889230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49</TotalTime>
  <Words>335</Words>
  <Application>Microsoft Office PowerPoint</Application>
  <PresentationFormat>On-screen Show (4:3)</PresentationFormat>
  <Paragraphs>38</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Equity</vt:lpstr>
      <vt:lpstr>St. Joseph, St. Benildus &amp; St. Mary’s Parish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faced by O.S.A community in Ishiara</vt:lpstr>
      <vt:lpstr>Possible Future prospects for O.S.A mission in Ishiara</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Parish of St. Joseph, St. Benildus &amp; St. Mary’s Parish</dc:title>
  <dc:creator>Deirdre</dc:creator>
  <cp:lastModifiedBy>Deirdre</cp:lastModifiedBy>
  <cp:revision>13</cp:revision>
  <dcterms:created xsi:type="dcterms:W3CDTF">2016-11-16T11:46:11Z</dcterms:created>
  <dcterms:modified xsi:type="dcterms:W3CDTF">2017-11-06T11:00:35Z</dcterms:modified>
</cp:coreProperties>
</file>